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5CC65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98" autoAdjust="0"/>
    <p:restoredTop sz="94701" autoAdjust="0"/>
  </p:normalViewPr>
  <p:slideViewPr>
    <p:cSldViewPr snapToGrid="0" snapToObjects="1">
      <p:cViewPr>
        <p:scale>
          <a:sx n="100" d="100"/>
          <a:sy n="100" d="100"/>
        </p:scale>
        <p:origin x="-58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DF5C9-A570-2E43-930D-95E90BD2D7D1}" type="datetimeFigureOut">
              <a:rPr lang="en-US" smtClean="0"/>
              <a:pPr/>
              <a:t>4/15/10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8CCAA-092B-9B4D-B256-D464FF2CF7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521804" y="541116"/>
            <a:ext cx="1308797" cy="1046544"/>
          </a:xfrm>
          <a:prstGeom prst="roundRect">
            <a:avLst/>
          </a:prstGeom>
          <a:solidFill>
            <a:srgbClr val="FFFFFF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AES</a:t>
            </a:r>
          </a:p>
          <a:p>
            <a:r>
              <a:rPr lang="en-US" dirty="0" smtClean="0"/>
              <a:t>Stream</a:t>
            </a:r>
          </a:p>
          <a:p>
            <a:r>
              <a:rPr lang="en-US" dirty="0" smtClean="0"/>
              <a:t>Generator</a:t>
            </a:r>
          </a:p>
        </p:txBody>
      </p:sp>
      <p:sp>
        <p:nvSpPr>
          <p:cNvPr id="7" name="Diagonal Stripe 6"/>
          <p:cNvSpPr/>
          <p:nvPr/>
        </p:nvSpPr>
        <p:spPr>
          <a:xfrm rot="8181877">
            <a:off x="5942663" y="2830898"/>
            <a:ext cx="1268535" cy="1310366"/>
          </a:xfrm>
          <a:prstGeom prst="diagStripe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Pentagon 8"/>
          <p:cNvSpPr/>
          <p:nvPr/>
        </p:nvSpPr>
        <p:spPr>
          <a:xfrm>
            <a:off x="1809995" y="662674"/>
            <a:ext cx="980145" cy="276115"/>
          </a:xfrm>
          <a:prstGeom prst="homePlat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AES Key</a:t>
            </a:r>
          </a:p>
        </p:txBody>
      </p:sp>
      <p:cxnSp>
        <p:nvCxnSpPr>
          <p:cNvPr id="13" name="Straight Arrow Connector 12"/>
          <p:cNvCxnSpPr>
            <a:stCxn id="9" idx="3"/>
          </p:cNvCxnSpPr>
          <p:nvPr/>
        </p:nvCxnSpPr>
        <p:spPr>
          <a:xfrm>
            <a:off x="2790140" y="800732"/>
            <a:ext cx="731664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Pentagon 16"/>
          <p:cNvSpPr/>
          <p:nvPr/>
        </p:nvSpPr>
        <p:spPr>
          <a:xfrm>
            <a:off x="1669282" y="1091194"/>
            <a:ext cx="1300869" cy="276115"/>
          </a:xfrm>
          <a:prstGeom prst="homePlat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AES Counter</a:t>
            </a:r>
          </a:p>
        </p:txBody>
      </p:sp>
      <p:sp>
        <p:nvSpPr>
          <p:cNvPr id="18" name="Can 17"/>
          <p:cNvSpPr/>
          <p:nvPr/>
        </p:nvSpPr>
        <p:spPr>
          <a:xfrm rot="16200000">
            <a:off x="7867767" y="2985785"/>
            <a:ext cx="331317" cy="1090653"/>
          </a:xfrm>
          <a:prstGeom prst="can">
            <a:avLst/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Off-page Connector 18"/>
          <p:cNvSpPr/>
          <p:nvPr/>
        </p:nvSpPr>
        <p:spPr>
          <a:xfrm rot="16200000">
            <a:off x="3034714" y="2282436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Encryption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970151" y="1215448"/>
            <a:ext cx="551653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entagon 22"/>
          <p:cNvSpPr/>
          <p:nvPr/>
        </p:nvSpPr>
        <p:spPr>
          <a:xfrm>
            <a:off x="965227" y="2595479"/>
            <a:ext cx="1300869" cy="526531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 ‘R’ Word</a:t>
            </a:r>
          </a:p>
          <a:p>
            <a:pPr algn="ctr"/>
            <a:r>
              <a:rPr lang="en-US" sz="1600" b="1" dirty="0" smtClean="0"/>
              <a:t>DVI Only</a:t>
            </a:r>
          </a:p>
        </p:txBody>
      </p:sp>
      <p:sp>
        <p:nvSpPr>
          <p:cNvPr id="24" name="Pentagon 23"/>
          <p:cNvSpPr/>
          <p:nvPr/>
        </p:nvSpPr>
        <p:spPr>
          <a:xfrm>
            <a:off x="965227" y="3231058"/>
            <a:ext cx="1300869" cy="526531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‘G or Y’ Word</a:t>
            </a:r>
          </a:p>
        </p:txBody>
      </p:sp>
      <p:sp>
        <p:nvSpPr>
          <p:cNvPr id="25" name="Pentagon 24"/>
          <p:cNvSpPr/>
          <p:nvPr/>
        </p:nvSpPr>
        <p:spPr>
          <a:xfrm>
            <a:off x="965227" y="3865645"/>
            <a:ext cx="1300869" cy="52653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‘B or C’ Word</a:t>
            </a:r>
          </a:p>
        </p:txBody>
      </p:sp>
      <p:sp>
        <p:nvSpPr>
          <p:cNvPr id="26" name="Off-page Connector 25"/>
          <p:cNvSpPr/>
          <p:nvPr/>
        </p:nvSpPr>
        <p:spPr>
          <a:xfrm rot="16200000">
            <a:off x="3946933" y="2903217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Encryption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sp>
        <p:nvSpPr>
          <p:cNvPr id="27" name="Off-page Connector 26"/>
          <p:cNvSpPr/>
          <p:nvPr/>
        </p:nvSpPr>
        <p:spPr>
          <a:xfrm rot="16200000">
            <a:off x="4862136" y="3524426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Encryption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2266096" y="2872259"/>
            <a:ext cx="551654" cy="41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266095" y="3493098"/>
            <a:ext cx="1463873" cy="42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266096" y="4128334"/>
            <a:ext cx="2379075" cy="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2"/>
          </p:cNvCxnSpPr>
          <p:nvPr/>
        </p:nvCxnSpPr>
        <p:spPr>
          <a:xfrm>
            <a:off x="7032514" y="3504330"/>
            <a:ext cx="455585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824564" y="4128334"/>
            <a:ext cx="745439" cy="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909361" y="3493518"/>
            <a:ext cx="1660642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975991" y="2872678"/>
            <a:ext cx="2594012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5" idx="2"/>
          </p:cNvCxnSpPr>
          <p:nvPr/>
        </p:nvCxnSpPr>
        <p:spPr>
          <a:xfrm rot="5400000">
            <a:off x="3328993" y="1665318"/>
            <a:ext cx="924868" cy="769553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/>
          <p:nvPr/>
        </p:nvCxnSpPr>
        <p:spPr>
          <a:xfrm rot="16200000" flipH="1">
            <a:off x="3709468" y="2523790"/>
            <a:ext cx="1076932" cy="143461"/>
          </a:xfrm>
          <a:prstGeom prst="bentConnector3">
            <a:avLst>
              <a:gd name="adj1" fmla="val -316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endCxn id="27" idx="3"/>
          </p:cNvCxnSpPr>
          <p:nvPr/>
        </p:nvCxnSpPr>
        <p:spPr>
          <a:xfrm rot="16200000" flipH="1">
            <a:off x="3935099" y="2441622"/>
            <a:ext cx="1684336" cy="915202"/>
          </a:xfrm>
          <a:prstGeom prst="bentConnector3">
            <a:avLst>
              <a:gd name="adj1" fmla="val -501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4065483" y="1769533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4217883" y="2380867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5124148" y="2380866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3300365" y="2184060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3038041" y="19808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3901641" y="21459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854141" y="21459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3800041" y="15490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cxnSp>
        <p:nvCxnSpPr>
          <p:cNvPr id="87" name="Straight Connector 86"/>
          <p:cNvCxnSpPr/>
          <p:nvPr/>
        </p:nvCxnSpPr>
        <p:spPr>
          <a:xfrm rot="5400000" flipH="1" flipV="1">
            <a:off x="5959398" y="2762178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 flipH="1" flipV="1">
            <a:off x="5959399" y="3395198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 flipH="1" flipV="1">
            <a:off x="5959400" y="4017615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7084795" y="3045559"/>
            <a:ext cx="2033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Source Data Stream</a:t>
            </a:r>
            <a:endParaRPr lang="en-US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5773855" y="25488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5773855" y="31711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5773855" y="38061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3191604" y="5435600"/>
            <a:ext cx="2641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Encryption (Server)</a:t>
            </a:r>
            <a:endParaRPr lang="en-US" sz="2400" b="1" u="sng" dirty="0"/>
          </a:p>
        </p:txBody>
      </p:sp>
      <p:sp>
        <p:nvSpPr>
          <p:cNvPr id="97" name="TextBox 96"/>
          <p:cNvSpPr txBox="1"/>
          <p:nvPr/>
        </p:nvSpPr>
        <p:spPr>
          <a:xfrm>
            <a:off x="7313395" y="3681389"/>
            <a:ext cx="1417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(Cipher Text)</a:t>
            </a:r>
            <a:endParaRPr lang="en-US" sz="1600" dirty="0"/>
          </a:p>
        </p:txBody>
      </p:sp>
      <p:cxnSp>
        <p:nvCxnSpPr>
          <p:cNvPr id="98" name="Straight Connector 97"/>
          <p:cNvCxnSpPr/>
          <p:nvPr/>
        </p:nvCxnSpPr>
        <p:spPr>
          <a:xfrm rot="5400000" flipH="1" flipV="1">
            <a:off x="2436965" y="276153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 flipH="1" flipV="1">
            <a:off x="2449665" y="339018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5400000" flipH="1" flipV="1">
            <a:off x="2430615" y="402518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2245072" y="2563729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259746" y="318771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2251422" y="3823657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55" name="Left Bracket 54"/>
          <p:cNvSpPr/>
          <p:nvPr/>
        </p:nvSpPr>
        <p:spPr>
          <a:xfrm>
            <a:off x="790228" y="3348908"/>
            <a:ext cx="73152" cy="9144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 rot="16200000">
            <a:off x="385490" y="3621442"/>
            <a:ext cx="535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292</a:t>
            </a:r>
            <a:endParaRPr lang="en-US" dirty="0"/>
          </a:p>
        </p:txBody>
      </p:sp>
      <p:sp>
        <p:nvSpPr>
          <p:cNvPr id="58" name="Left Bracket 57"/>
          <p:cNvSpPr/>
          <p:nvPr/>
        </p:nvSpPr>
        <p:spPr>
          <a:xfrm>
            <a:off x="468648" y="2595479"/>
            <a:ext cx="394732" cy="1744029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 rot="16200000">
            <a:off x="53862" y="3253142"/>
            <a:ext cx="5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DVI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053916" y="5527933"/>
            <a:ext cx="2061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Single Link Depicted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521804" y="541116"/>
            <a:ext cx="1308797" cy="1046544"/>
          </a:xfrm>
          <a:prstGeom prst="roundRect">
            <a:avLst/>
          </a:prstGeom>
          <a:solidFill>
            <a:srgbClr val="FFFFFF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AES</a:t>
            </a:r>
          </a:p>
          <a:p>
            <a:r>
              <a:rPr lang="en-US" dirty="0" smtClean="0"/>
              <a:t>Stream</a:t>
            </a:r>
          </a:p>
          <a:p>
            <a:r>
              <a:rPr lang="en-US" dirty="0" smtClean="0"/>
              <a:t>Generator</a:t>
            </a:r>
          </a:p>
        </p:txBody>
      </p:sp>
      <p:sp>
        <p:nvSpPr>
          <p:cNvPr id="7" name="Diagonal Stripe 6"/>
          <p:cNvSpPr/>
          <p:nvPr/>
        </p:nvSpPr>
        <p:spPr>
          <a:xfrm rot="13418123" flipH="1">
            <a:off x="1610805" y="2885257"/>
            <a:ext cx="1268535" cy="1310366"/>
          </a:xfrm>
          <a:prstGeom prst="diagStripe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Pentagon 8"/>
          <p:cNvSpPr/>
          <p:nvPr/>
        </p:nvSpPr>
        <p:spPr>
          <a:xfrm>
            <a:off x="1809995" y="662674"/>
            <a:ext cx="980145" cy="276115"/>
          </a:xfrm>
          <a:prstGeom prst="homePlat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AES Key</a:t>
            </a:r>
          </a:p>
        </p:txBody>
      </p:sp>
      <p:cxnSp>
        <p:nvCxnSpPr>
          <p:cNvPr id="13" name="Straight Arrow Connector 12"/>
          <p:cNvCxnSpPr>
            <a:stCxn id="9" idx="3"/>
          </p:cNvCxnSpPr>
          <p:nvPr/>
        </p:nvCxnSpPr>
        <p:spPr>
          <a:xfrm>
            <a:off x="2790140" y="800732"/>
            <a:ext cx="731664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Pentagon 16"/>
          <p:cNvSpPr/>
          <p:nvPr/>
        </p:nvSpPr>
        <p:spPr>
          <a:xfrm>
            <a:off x="1669282" y="1091194"/>
            <a:ext cx="1300869" cy="276115"/>
          </a:xfrm>
          <a:prstGeom prst="homePlat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AES Counter</a:t>
            </a:r>
          </a:p>
        </p:txBody>
      </p:sp>
      <p:sp>
        <p:nvSpPr>
          <p:cNvPr id="18" name="Can 17"/>
          <p:cNvSpPr/>
          <p:nvPr/>
        </p:nvSpPr>
        <p:spPr>
          <a:xfrm rot="16200000">
            <a:off x="608049" y="3013328"/>
            <a:ext cx="331317" cy="1090653"/>
          </a:xfrm>
          <a:prstGeom prst="can">
            <a:avLst/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Off-page Connector 18"/>
          <p:cNvSpPr/>
          <p:nvPr/>
        </p:nvSpPr>
        <p:spPr>
          <a:xfrm rot="16200000">
            <a:off x="3034714" y="2282436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Decryption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970151" y="1215448"/>
            <a:ext cx="551653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entagon 22"/>
          <p:cNvSpPr/>
          <p:nvPr/>
        </p:nvSpPr>
        <p:spPr>
          <a:xfrm>
            <a:off x="6570003" y="2628567"/>
            <a:ext cx="1300869" cy="526531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‘R’ Word</a:t>
            </a:r>
          </a:p>
          <a:p>
            <a:pPr algn="ctr"/>
            <a:r>
              <a:rPr lang="en-US" sz="1600" b="1" dirty="0" smtClean="0"/>
              <a:t>DVI Only</a:t>
            </a:r>
          </a:p>
        </p:txBody>
      </p:sp>
      <p:sp>
        <p:nvSpPr>
          <p:cNvPr id="24" name="Pentagon 23"/>
          <p:cNvSpPr/>
          <p:nvPr/>
        </p:nvSpPr>
        <p:spPr>
          <a:xfrm>
            <a:off x="6570003" y="3264146"/>
            <a:ext cx="1300869" cy="526531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‘G or Y’ Word</a:t>
            </a:r>
          </a:p>
        </p:txBody>
      </p:sp>
      <p:sp>
        <p:nvSpPr>
          <p:cNvPr id="25" name="Pentagon 24"/>
          <p:cNvSpPr/>
          <p:nvPr/>
        </p:nvSpPr>
        <p:spPr>
          <a:xfrm>
            <a:off x="6570003" y="3898733"/>
            <a:ext cx="1300869" cy="52653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‘B or C’ Word</a:t>
            </a:r>
          </a:p>
        </p:txBody>
      </p:sp>
      <p:sp>
        <p:nvSpPr>
          <p:cNvPr id="26" name="Off-page Connector 25"/>
          <p:cNvSpPr/>
          <p:nvPr/>
        </p:nvSpPr>
        <p:spPr>
          <a:xfrm rot="16200000">
            <a:off x="3946933" y="2903217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Decryption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sp>
        <p:nvSpPr>
          <p:cNvPr id="27" name="Off-page Connector 26"/>
          <p:cNvSpPr/>
          <p:nvPr/>
        </p:nvSpPr>
        <p:spPr>
          <a:xfrm rot="16200000">
            <a:off x="4862136" y="3524426"/>
            <a:ext cx="745463" cy="1179392"/>
          </a:xfrm>
          <a:prstGeom prst="flowChartOffpageConnector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Decryption</a:t>
            </a:r>
          </a:p>
          <a:p>
            <a:pPr algn="ctr"/>
            <a:r>
              <a:rPr lang="en-US" sz="1400" b="1" dirty="0" smtClean="0"/>
              <a:t>Modulator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2266096" y="2872259"/>
            <a:ext cx="551654" cy="41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266095" y="3493098"/>
            <a:ext cx="1463873" cy="42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266096" y="4128334"/>
            <a:ext cx="2379075" cy="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2"/>
          </p:cNvCxnSpPr>
          <p:nvPr/>
        </p:nvCxnSpPr>
        <p:spPr>
          <a:xfrm rot="10800000" flipV="1">
            <a:off x="1333905" y="3558688"/>
            <a:ext cx="455585" cy="158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824564" y="4128334"/>
            <a:ext cx="745439" cy="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909361" y="3493518"/>
            <a:ext cx="1660642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975991" y="2872678"/>
            <a:ext cx="2594012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5" idx="2"/>
          </p:cNvCxnSpPr>
          <p:nvPr/>
        </p:nvCxnSpPr>
        <p:spPr>
          <a:xfrm rot="5400000">
            <a:off x="3328993" y="1665318"/>
            <a:ext cx="924868" cy="769553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/>
          <p:nvPr/>
        </p:nvCxnSpPr>
        <p:spPr>
          <a:xfrm rot="16200000" flipH="1">
            <a:off x="3709468" y="2523790"/>
            <a:ext cx="1076932" cy="143461"/>
          </a:xfrm>
          <a:prstGeom prst="bentConnector3">
            <a:avLst>
              <a:gd name="adj1" fmla="val -316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endCxn id="27" idx="3"/>
          </p:cNvCxnSpPr>
          <p:nvPr/>
        </p:nvCxnSpPr>
        <p:spPr>
          <a:xfrm rot="16200000" flipH="1">
            <a:off x="3935099" y="2441622"/>
            <a:ext cx="1684336" cy="915202"/>
          </a:xfrm>
          <a:prstGeom prst="bentConnector3">
            <a:avLst>
              <a:gd name="adj1" fmla="val -501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4065483" y="1769533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4217883" y="2380867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5124148" y="2380866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3300365" y="2184060"/>
            <a:ext cx="221439" cy="118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3038041" y="19808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3901641" y="21459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854141" y="21459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3800041" y="154905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cxnSp>
        <p:nvCxnSpPr>
          <p:cNvPr id="87" name="Straight Connector 86"/>
          <p:cNvCxnSpPr/>
          <p:nvPr/>
        </p:nvCxnSpPr>
        <p:spPr>
          <a:xfrm rot="5400000" flipH="1" flipV="1">
            <a:off x="5959398" y="2762178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 flipH="1" flipV="1">
            <a:off x="5959399" y="3395198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 flipH="1" flipV="1">
            <a:off x="5959400" y="4017615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-12700" y="3020610"/>
            <a:ext cx="2033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Source Data Stream</a:t>
            </a:r>
            <a:endParaRPr lang="en-US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5773855" y="25488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5773855" y="31711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5773855" y="380610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2886804" y="5435600"/>
            <a:ext cx="30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Decryption (Projector)</a:t>
            </a:r>
            <a:endParaRPr lang="en-US" sz="2400" b="1" u="sng" dirty="0"/>
          </a:p>
        </p:txBody>
      </p:sp>
      <p:sp>
        <p:nvSpPr>
          <p:cNvPr id="97" name="TextBox 96"/>
          <p:cNvSpPr txBox="1"/>
          <p:nvPr/>
        </p:nvSpPr>
        <p:spPr>
          <a:xfrm>
            <a:off x="38100" y="3677892"/>
            <a:ext cx="1417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(Cipher Text)</a:t>
            </a:r>
            <a:endParaRPr lang="en-US" sz="1600" dirty="0"/>
          </a:p>
        </p:txBody>
      </p:sp>
      <p:cxnSp>
        <p:nvCxnSpPr>
          <p:cNvPr id="98" name="Straight Connector 97"/>
          <p:cNvCxnSpPr/>
          <p:nvPr/>
        </p:nvCxnSpPr>
        <p:spPr>
          <a:xfrm rot="5400000" flipH="1" flipV="1">
            <a:off x="2436965" y="276153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 flipH="1" flipV="1">
            <a:off x="2449665" y="339018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5400000" flipH="1" flipV="1">
            <a:off x="2430615" y="4025189"/>
            <a:ext cx="243608" cy="221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2245072" y="2563729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2259746" y="318771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2251422" y="3823657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55" name="Left Bracket 54"/>
          <p:cNvSpPr/>
          <p:nvPr/>
        </p:nvSpPr>
        <p:spPr>
          <a:xfrm flipH="1">
            <a:off x="7906304" y="3381996"/>
            <a:ext cx="73152" cy="9144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 rot="5400000" flipH="1">
            <a:off x="7823146" y="3674935"/>
            <a:ext cx="535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292</a:t>
            </a:r>
            <a:endParaRPr lang="en-US" dirty="0"/>
          </a:p>
        </p:txBody>
      </p:sp>
      <p:sp>
        <p:nvSpPr>
          <p:cNvPr id="58" name="Left Bracket 57"/>
          <p:cNvSpPr/>
          <p:nvPr/>
        </p:nvSpPr>
        <p:spPr>
          <a:xfrm flipH="1">
            <a:off x="7906304" y="2623091"/>
            <a:ext cx="484664" cy="1744029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 rot="5400000" flipH="1">
            <a:off x="8241849" y="3382438"/>
            <a:ext cx="5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DVI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053916" y="5527933"/>
            <a:ext cx="2061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Single Link Depicted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69720" y="718820"/>
            <a:ext cx="1681480" cy="30022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6" name="TextBox 5"/>
          <p:cNvSpPr txBox="1"/>
          <p:nvPr/>
        </p:nvSpPr>
        <p:spPr>
          <a:xfrm>
            <a:off x="1955800" y="90066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Server</a:t>
            </a:r>
            <a:endParaRPr lang="en-US" u="sng" dirty="0"/>
          </a:p>
        </p:txBody>
      </p:sp>
      <p:sp>
        <p:nvSpPr>
          <p:cNvPr id="7" name="Rounded Rectangle 6"/>
          <p:cNvSpPr/>
          <p:nvPr/>
        </p:nvSpPr>
        <p:spPr>
          <a:xfrm>
            <a:off x="5100320" y="706120"/>
            <a:ext cx="1681480" cy="30022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8" name="TextBox 7"/>
          <p:cNvSpPr txBox="1"/>
          <p:nvPr/>
        </p:nvSpPr>
        <p:spPr>
          <a:xfrm>
            <a:off x="5372100" y="887968"/>
            <a:ext cx="1047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Projector</a:t>
            </a:r>
            <a:endParaRPr lang="en-US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3378200" y="1308656"/>
            <a:ext cx="1316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292 </a:t>
            </a:r>
            <a:r>
              <a:rPr lang="en-US" dirty="0" smtClean="0"/>
              <a:t>– Link 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90900" y="219765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292 </a:t>
            </a:r>
            <a:r>
              <a:rPr lang="en-US" dirty="0" smtClean="0"/>
              <a:t>– Link B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51200" y="3098800"/>
            <a:ext cx="1849120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695700" y="2731056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Ethernet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467100" y="3035300"/>
            <a:ext cx="142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SMPTE 430-6</a:t>
            </a:r>
            <a:endParaRPr lang="en-US" dirty="0"/>
          </a:p>
        </p:txBody>
      </p:sp>
      <p:sp>
        <p:nvSpPr>
          <p:cNvPr id="17" name="Right Brace 16"/>
          <p:cNvSpPr/>
          <p:nvPr/>
        </p:nvSpPr>
        <p:spPr>
          <a:xfrm>
            <a:off x="5168900" y="1539319"/>
            <a:ext cx="304800" cy="806747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9" name="TextBox 18"/>
          <p:cNvSpPr txBox="1"/>
          <p:nvPr/>
        </p:nvSpPr>
        <p:spPr>
          <a:xfrm>
            <a:off x="5445819" y="1716088"/>
            <a:ext cx="1247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 Data</a:t>
            </a:r>
            <a:endParaRPr lang="en-US" dirty="0"/>
          </a:p>
        </p:txBody>
      </p:sp>
      <p:sp>
        <p:nvSpPr>
          <p:cNvPr id="20" name="Right Brace 19"/>
          <p:cNvSpPr/>
          <p:nvPr/>
        </p:nvSpPr>
        <p:spPr>
          <a:xfrm>
            <a:off x="5219700" y="2852420"/>
            <a:ext cx="304800" cy="451168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1" name="TextBox 20"/>
          <p:cNvSpPr txBox="1"/>
          <p:nvPr/>
        </p:nvSpPr>
        <p:spPr>
          <a:xfrm>
            <a:off x="5461000" y="285242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22" name="Right Brace 21"/>
          <p:cNvSpPr/>
          <p:nvPr/>
        </p:nvSpPr>
        <p:spPr>
          <a:xfrm flipH="1">
            <a:off x="2870200" y="2865120"/>
            <a:ext cx="304800" cy="451168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3" name="TextBox 22"/>
          <p:cNvSpPr txBox="1"/>
          <p:nvPr/>
        </p:nvSpPr>
        <p:spPr>
          <a:xfrm>
            <a:off x="2313141" y="287603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24" name="Right Brace 23"/>
          <p:cNvSpPr/>
          <p:nvPr/>
        </p:nvSpPr>
        <p:spPr>
          <a:xfrm flipH="1">
            <a:off x="2921000" y="1539319"/>
            <a:ext cx="304800" cy="806747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5" name="TextBox 24"/>
          <p:cNvSpPr txBox="1"/>
          <p:nvPr/>
        </p:nvSpPr>
        <p:spPr>
          <a:xfrm>
            <a:off x="1738654" y="1713468"/>
            <a:ext cx="1247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 Data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313141" y="3993634"/>
            <a:ext cx="388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err="1" smtClean="0"/>
              <a:t>Cinelink</a:t>
            </a:r>
            <a:r>
              <a:rPr lang="en-US" u="sng" dirty="0" smtClean="0"/>
              <a:t> 2 in Digital Cinema Application</a:t>
            </a:r>
            <a:endParaRPr lang="en-US" u="sng" dirty="0"/>
          </a:p>
        </p:txBody>
      </p:sp>
      <p:sp>
        <p:nvSpPr>
          <p:cNvPr id="28" name="Right Arrow 27"/>
          <p:cNvSpPr/>
          <p:nvPr/>
        </p:nvSpPr>
        <p:spPr>
          <a:xfrm>
            <a:off x="3251200" y="1539319"/>
            <a:ext cx="1851181" cy="349547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Cinelink</a:t>
            </a:r>
            <a:r>
              <a:rPr lang="en-US" sz="1400" dirty="0" smtClean="0">
                <a:solidFill>
                  <a:schemeClr val="bg1"/>
                </a:solidFill>
              </a:rPr>
              <a:t> 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3263900" y="1958419"/>
            <a:ext cx="1851181" cy="349547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Cinelink</a:t>
            </a:r>
            <a:r>
              <a:rPr lang="en-US" sz="1400" dirty="0" smtClean="0">
                <a:solidFill>
                  <a:schemeClr val="bg1"/>
                </a:solidFill>
              </a:rPr>
              <a:t> 2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triped Right Arrow 76"/>
          <p:cNvSpPr/>
          <p:nvPr/>
        </p:nvSpPr>
        <p:spPr>
          <a:xfrm>
            <a:off x="56138" y="3732768"/>
            <a:ext cx="8623300" cy="447516"/>
          </a:xfrm>
          <a:prstGeom prst="striped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riped Right Arrow 75"/>
          <p:cNvSpPr/>
          <p:nvPr/>
        </p:nvSpPr>
        <p:spPr>
          <a:xfrm>
            <a:off x="76200" y="3036332"/>
            <a:ext cx="8623300" cy="447516"/>
          </a:xfrm>
          <a:prstGeom prst="stripedRightArrow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631611" y="4426832"/>
            <a:ext cx="2064499" cy="133731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443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650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84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191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25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4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732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5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39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6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73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7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480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8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814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9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8021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355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68920" y="2184400"/>
            <a:ext cx="373380" cy="5003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 smtClean="0"/>
              <a:t>12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1569720" y="369570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C0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3209290" y="2852658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1327150" y="3164840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Left Brace 24"/>
          <p:cNvSpPr/>
          <p:nvPr/>
        </p:nvSpPr>
        <p:spPr>
          <a:xfrm rot="5400000">
            <a:off x="4759325" y="-1821179"/>
            <a:ext cx="262890" cy="670306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677920" y="1029574"/>
            <a:ext cx="244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Cipher Block - 128 Bits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999867" y="1661796"/>
            <a:ext cx="3769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12 - 10bit words + 1 unused 8bit word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2172970" y="2852658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6138" y="2184400"/>
            <a:ext cx="125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AES Stream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6200" y="3059668"/>
            <a:ext cx="1237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 - Channel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76200" y="3745468"/>
            <a:ext cx="1237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 - Channel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2338070" y="3164841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2078990" y="3004820"/>
            <a:ext cx="52578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Y0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569210" y="3670301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15310" y="300482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Y1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644900" y="2184400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3641090" y="2202418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215890" y="2189718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5749290" y="2189718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219700" y="2197100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753100" y="2197100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>
            <a:off x="3785870" y="2783840"/>
            <a:ext cx="231140" cy="5080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6200000" flipH="1">
            <a:off x="3938270" y="3190240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4168140" y="3695701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C2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rot="5400000">
            <a:off x="4789170" y="2834640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701540" y="300355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Y2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59361" y="2774950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cxnSp>
        <p:nvCxnSpPr>
          <p:cNvPr id="54" name="Straight Arrow Connector 53"/>
          <p:cNvCxnSpPr/>
          <p:nvPr/>
        </p:nvCxnSpPr>
        <p:spPr>
          <a:xfrm rot="5400000">
            <a:off x="5398770" y="2796540"/>
            <a:ext cx="205740" cy="5080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5903079" y="2792849"/>
            <a:ext cx="213122" cy="5080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346861" y="2774950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5854861" y="2774950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cxnSp>
        <p:nvCxnSpPr>
          <p:cNvPr id="58" name="Straight Arrow Connector 57"/>
          <p:cNvCxnSpPr/>
          <p:nvPr/>
        </p:nvCxnSpPr>
        <p:spPr>
          <a:xfrm rot="16200000" flipH="1">
            <a:off x="6046470" y="3164840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6200000" flipH="1">
            <a:off x="7100570" y="3164839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>
            <a:off x="6910231" y="2865358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6281420" y="3670301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816251" y="3059668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Y3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343140" y="3695701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C4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 rot="5400000">
            <a:off x="7951589" y="2801739"/>
            <a:ext cx="200422" cy="1588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907181" y="2787650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874930" y="4510414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4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867310" y="4510414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863500" y="4528432"/>
            <a:ext cx="528320" cy="4864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5400000">
            <a:off x="957480" y="5160654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981771" y="5227964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1382193" y="4414677"/>
            <a:ext cx="13095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Denotes Invalid</a:t>
            </a:r>
          </a:p>
          <a:p>
            <a:r>
              <a:rPr lang="en-US" sz="1400" dirty="0" smtClean="0"/>
              <a:t>Code Word in </a:t>
            </a:r>
          </a:p>
          <a:p>
            <a:r>
              <a:rPr lang="en-US" sz="1400" dirty="0" smtClean="0"/>
              <a:t>AES Stream</a:t>
            </a:r>
          </a:p>
          <a:p>
            <a:endParaRPr lang="en-US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3207822" y="4812158"/>
            <a:ext cx="3081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SMPTE </a:t>
            </a:r>
            <a:r>
              <a:rPr lang="en-US" sz="2000" u="sng" dirty="0" smtClean="0"/>
              <a:t>292 </a:t>
            </a:r>
            <a:r>
              <a:rPr lang="en-US" sz="2000" u="sng" dirty="0" smtClean="0"/>
              <a:t>Implementation</a:t>
            </a:r>
            <a:endParaRPr lang="en-US" sz="2000" u="sng" dirty="0"/>
          </a:p>
        </p:txBody>
      </p:sp>
      <p:sp>
        <p:nvSpPr>
          <p:cNvPr id="75" name="TextBox 74"/>
          <p:cNvSpPr txBox="1"/>
          <p:nvPr/>
        </p:nvSpPr>
        <p:spPr>
          <a:xfrm>
            <a:off x="8463640" y="2116752"/>
            <a:ext cx="467997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/>
              <a:t>…</a:t>
            </a:r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triped Right Arrow 76"/>
          <p:cNvSpPr/>
          <p:nvPr/>
        </p:nvSpPr>
        <p:spPr>
          <a:xfrm>
            <a:off x="56138" y="3732768"/>
            <a:ext cx="8623300" cy="447516"/>
          </a:xfrm>
          <a:prstGeom prst="stripedRightArrow">
            <a:avLst/>
          </a:prstGeom>
          <a:solidFill>
            <a:srgbClr val="5CC65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riped Right Arrow 75"/>
          <p:cNvSpPr/>
          <p:nvPr/>
        </p:nvSpPr>
        <p:spPr>
          <a:xfrm>
            <a:off x="76200" y="3036332"/>
            <a:ext cx="8623300" cy="447516"/>
          </a:xfrm>
          <a:prstGeom prst="striped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443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650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84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191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25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4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732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5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39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6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73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7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480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8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814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9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8021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35520" y="2184400"/>
            <a:ext cx="525780" cy="500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68920" y="2184400"/>
            <a:ext cx="373380" cy="5003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 smtClean="0"/>
              <a:t>12</a:t>
            </a:r>
            <a:endParaRPr lang="en-US" sz="1200" dirty="0"/>
          </a:p>
        </p:txBody>
      </p:sp>
      <p:sp>
        <p:nvSpPr>
          <p:cNvPr id="19" name="Rectangle 18"/>
          <p:cNvSpPr/>
          <p:nvPr/>
        </p:nvSpPr>
        <p:spPr>
          <a:xfrm>
            <a:off x="2095500" y="3670299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G0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2" name="Straight Arrow Connector 21"/>
          <p:cNvCxnSpPr>
            <a:endCxn id="80" idx="0"/>
          </p:cNvCxnSpPr>
          <p:nvPr/>
        </p:nvCxnSpPr>
        <p:spPr>
          <a:xfrm rot="5400000">
            <a:off x="2509004" y="3537704"/>
            <a:ext cx="1718073" cy="2032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1835150" y="3164840"/>
            <a:ext cx="999490" cy="1143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Left Brace 24"/>
          <p:cNvSpPr/>
          <p:nvPr/>
        </p:nvSpPr>
        <p:spPr>
          <a:xfrm rot="5400000">
            <a:off x="4759325" y="-1821179"/>
            <a:ext cx="262890" cy="670306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677920" y="1029574"/>
            <a:ext cx="244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Cipher Block - 128 Bits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999867" y="1661796"/>
            <a:ext cx="3769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12 - 10bit words + 1 unused 8bit word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2693670" y="2848610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6138" y="2184400"/>
            <a:ext cx="125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AES Stream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6200" y="3059668"/>
            <a:ext cx="125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 - Channel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76200" y="3745468"/>
            <a:ext cx="1237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G- Channel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2589530" y="3004820"/>
            <a:ext cx="52578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R0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48" name="Straight Arrow Connector 47"/>
          <p:cNvCxnSpPr>
            <a:endCxn id="50" idx="0"/>
          </p:cNvCxnSpPr>
          <p:nvPr/>
        </p:nvCxnSpPr>
        <p:spPr>
          <a:xfrm rot="16200000" flipH="1">
            <a:off x="3402608" y="3172182"/>
            <a:ext cx="1009094" cy="635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3647440" y="3679904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G1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rot="5400000">
            <a:off x="4268470" y="2865358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178300" y="301752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R1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4" name="Straight Arrow Connector 53"/>
          <p:cNvCxnSpPr>
            <a:endCxn id="61" idx="0"/>
          </p:cNvCxnSpPr>
          <p:nvPr/>
        </p:nvCxnSpPr>
        <p:spPr>
          <a:xfrm rot="5400000">
            <a:off x="5005348" y="3181072"/>
            <a:ext cx="983694" cy="1397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5843270" y="2852658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82" idx="0"/>
          </p:cNvCxnSpPr>
          <p:nvPr/>
        </p:nvCxnSpPr>
        <p:spPr>
          <a:xfrm rot="16200000" flipH="1">
            <a:off x="5687060" y="3524250"/>
            <a:ext cx="1710690" cy="381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63" idx="0"/>
          </p:cNvCxnSpPr>
          <p:nvPr/>
        </p:nvCxnSpPr>
        <p:spPr>
          <a:xfrm rot="5400000">
            <a:off x="6591501" y="3182658"/>
            <a:ext cx="968771" cy="651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5227320" y="3679904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G2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744210" y="3021568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809740" y="3670299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G3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 rot="5400000">
            <a:off x="7481570" y="2834639"/>
            <a:ext cx="332740" cy="508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796820" y="5333880"/>
            <a:ext cx="2279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DVI Implementation</a:t>
            </a:r>
            <a:endParaRPr lang="en-US" sz="2000" u="sng" dirty="0"/>
          </a:p>
        </p:txBody>
      </p:sp>
      <p:sp>
        <p:nvSpPr>
          <p:cNvPr id="75" name="TextBox 74"/>
          <p:cNvSpPr txBox="1"/>
          <p:nvPr/>
        </p:nvSpPr>
        <p:spPr>
          <a:xfrm>
            <a:off x="8463640" y="2116752"/>
            <a:ext cx="467997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67" name="Striped Right Arrow 66"/>
          <p:cNvSpPr/>
          <p:nvPr/>
        </p:nvSpPr>
        <p:spPr>
          <a:xfrm>
            <a:off x="56138" y="4443968"/>
            <a:ext cx="8623300" cy="447516"/>
          </a:xfrm>
          <a:prstGeom prst="striped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544320" y="440690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6200" y="4456668"/>
            <a:ext cx="1237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B- Channel</a:t>
            </a:r>
            <a:endParaRPr lang="en-US" dirty="0"/>
          </a:p>
        </p:txBody>
      </p:sp>
      <p:sp>
        <p:nvSpPr>
          <p:cNvPr id="80" name="Rectangle 79"/>
          <p:cNvSpPr/>
          <p:nvPr/>
        </p:nvSpPr>
        <p:spPr>
          <a:xfrm>
            <a:off x="3094990" y="4406901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690110" y="440690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281420" y="4381500"/>
            <a:ext cx="525780" cy="50998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B3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84" name="Straight Arrow Connector 83"/>
          <p:cNvCxnSpPr>
            <a:stCxn id="4" idx="2"/>
            <a:endCxn id="78" idx="0"/>
          </p:cNvCxnSpPr>
          <p:nvPr/>
        </p:nvCxnSpPr>
        <p:spPr>
          <a:xfrm rot="5400000">
            <a:off x="946150" y="3545840"/>
            <a:ext cx="1722120" cy="15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7368701" y="3004820"/>
            <a:ext cx="525780" cy="50038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R3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 rot="16200000" flipH="1">
            <a:off x="4083050" y="3550444"/>
            <a:ext cx="1710690" cy="381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>
            <a:off x="7942699" y="2792849"/>
            <a:ext cx="213122" cy="5080"/>
          </a:xfrm>
          <a:prstGeom prst="straightConnector1">
            <a:avLst/>
          </a:prstGeom>
          <a:ln>
            <a:solidFill>
              <a:srgbClr val="0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907181" y="2787650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265</Words>
  <Application>Microsoft Macintosh PowerPoint</Application>
  <PresentationFormat>On-screen Show (4:3)</PresentationFormat>
  <Paragraphs>149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Reiner Doetzkies</dc:creator>
  <cp:lastModifiedBy>Reiner Doetzkies</cp:lastModifiedBy>
  <cp:revision>13</cp:revision>
  <dcterms:created xsi:type="dcterms:W3CDTF">2010-04-15T16:20:04Z</dcterms:created>
  <dcterms:modified xsi:type="dcterms:W3CDTF">2010-04-15T16:26:03Z</dcterms:modified>
</cp:coreProperties>
</file>